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Comfortaa Medium"/>
      <p:regular r:id="rId34"/>
      <p:bold r:id="rId35"/>
    </p:embeddedFon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51BD46-CCFC-4398-BBEE-CEB4D9C71186}">
  <a:tblStyle styleId="{5851BD46-CCFC-4398-BBEE-CEB4D9C711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ComfortaaMedium-bold.fntdata"/><Relationship Id="rId12" Type="http://schemas.openxmlformats.org/officeDocument/2006/relationships/slide" Target="slides/slide6.xml"/><Relationship Id="rId34" Type="http://schemas.openxmlformats.org/officeDocument/2006/relationships/font" Target="fonts/ComfortaaMedium-regular.fntdata"/><Relationship Id="rId15" Type="http://schemas.openxmlformats.org/officeDocument/2006/relationships/slide" Target="slides/slide9.xml"/><Relationship Id="rId37" Type="http://schemas.openxmlformats.org/officeDocument/2006/relationships/font" Target="fonts/Comfortaa-bold.fntdata"/><Relationship Id="rId14" Type="http://schemas.openxmlformats.org/officeDocument/2006/relationships/slide" Target="slides/slide8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c3cf5be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c3cf5b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6aa3883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6aa3883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d1cc7e94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d1cc7e94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d1cc7e94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d1cc7e94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cb20cdfe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cb20cdfe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4b9ebab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d4b9ebab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d4b9ebab9_5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d4b9ebab9_5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c3cf5be4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c3cf5be4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4b9ebab9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4b9ebab9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4cdfa9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c4cdfa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c4cdfa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c4cdfa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c4cdfa9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c4cdfa9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c4cdfa99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c4cdfa99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1cc7e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d1cc7e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aa3883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aa3883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Relationship Id="rId4" Type="http://schemas.openxmlformats.org/officeDocument/2006/relationships/image" Target="../media/image8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3" Type="http://schemas.openxmlformats.org/officeDocument/2006/relationships/image" Target="../media/image43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15" Type="http://schemas.openxmlformats.org/officeDocument/2006/relationships/image" Target="../media/image16.png"/><Relationship Id="rId14" Type="http://schemas.openxmlformats.org/officeDocument/2006/relationships/image" Target="../media/image44.png"/><Relationship Id="rId16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6475"/>
            <a:ext cx="9144000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25" y="-76200"/>
            <a:ext cx="9144000" cy="521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https://www.whats-on-netflix.com/whats-new/uk/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340899" y="-76200"/>
            <a:ext cx="3651000" cy="54060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 amt="20000"/>
          </a:blip>
          <a:srcRect b="849" l="28534" r="24704" t="-850"/>
          <a:stretch/>
        </p:blipFill>
        <p:spPr>
          <a:xfrm>
            <a:off x="-1384575" y="-72150"/>
            <a:ext cx="3648600" cy="54042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 amt="20000"/>
          </a:blip>
          <a:srcRect b="1049" l="20448" r="23983" t="-1050"/>
          <a:stretch/>
        </p:blipFill>
        <p:spPr>
          <a:xfrm>
            <a:off x="4146725" y="-377400"/>
            <a:ext cx="3648600" cy="55209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4" y="4919980"/>
            <a:ext cx="190074" cy="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7437" y="269175"/>
            <a:ext cx="1629375" cy="32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80000"/>
              </a:srgbClr>
            </a:outerShdw>
          </a:effectLst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6525" y="2211225"/>
            <a:ext cx="2268975" cy="226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 amt="20000"/>
          </a:blip>
          <a:srcRect b="0" l="50850" r="0" t="20070"/>
          <a:stretch/>
        </p:blipFill>
        <p:spPr>
          <a:xfrm>
            <a:off x="6798225" y="-146262"/>
            <a:ext cx="3801600" cy="5359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4019" y="2556669"/>
            <a:ext cx="3371301" cy="166431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208250" y="1780050"/>
            <a:ext cx="672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Case Study on </a:t>
            </a:r>
            <a:r>
              <a:rPr lang="en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Recommendation System of</a:t>
            </a:r>
            <a:endParaRPr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802950" y="2975450"/>
            <a:ext cx="41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&amp;</a:t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3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145800" y="862825"/>
            <a:ext cx="285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Team SPY-AI Gents </a:t>
            </a:r>
            <a:endParaRPr sz="2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883475" y="1327513"/>
            <a:ext cx="13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Presents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311700" y="1152475"/>
            <a:ext cx="39999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34">
              <a:solidFill>
                <a:schemeClr val="dk1"/>
              </a:solidFill>
            </a:endParaRPr>
          </a:p>
          <a:p>
            <a:pPr indent="-33316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●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Contextual Bandit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●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Personalised image 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○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Based on user view history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■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Action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■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Romance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■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Comedy…etc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○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</a:t>
            </a: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ased on region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316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 Medium"/>
              <a:buChar char="○"/>
            </a:pPr>
            <a:r>
              <a:rPr lang="en" sz="26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Based on user’s favourite actor/actress  </a:t>
            </a:r>
            <a:endParaRPr sz="26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261" name="Google Shape;261;p22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950" y="1117815"/>
            <a:ext cx="2211576" cy="322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383" y="1117827"/>
            <a:ext cx="2211575" cy="327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>
            <p:ph type="title"/>
          </p:nvPr>
        </p:nvSpPr>
        <p:spPr>
          <a:xfrm>
            <a:off x="311700" y="20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11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ACTORS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STOMER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XPERIENCE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304800" y="990600"/>
            <a:ext cx="412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HUMBNAIL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MAGE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 amt="10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274" name="Google Shape;274;p23"/>
          <p:cNvSpPr txBox="1"/>
          <p:nvPr>
            <p:ph type="title"/>
          </p:nvPr>
        </p:nvSpPr>
        <p:spPr>
          <a:xfrm>
            <a:off x="235500" y="11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66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OFTWARES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ATA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NGINEERING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USED</a:t>
            </a:r>
            <a:endParaRPr sz="2244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3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279" name="Google Shape;279;p23"/>
          <p:cNvSpPr txBox="1"/>
          <p:nvPr/>
        </p:nvSpPr>
        <p:spPr>
          <a:xfrm>
            <a:off x="76200" y="3880075"/>
            <a:ext cx="3071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0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5"/>
              <a:buFont typeface="Comfortaa Medium"/>
              <a:buChar char="●"/>
            </a:pPr>
            <a:r>
              <a:rPr lang="en" sz="12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Helps to run queries on big data distributed fashion.</a:t>
            </a:r>
            <a:endParaRPr sz="12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070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5"/>
              <a:buFont typeface="Comfortaa Medium"/>
              <a:buChar char="●"/>
            </a:pPr>
            <a:r>
              <a:rPr lang="en" sz="12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Either use Hadoop Hive or Hadoop Pig. </a:t>
            </a:r>
            <a:endParaRPr sz="12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3280025" y="3963800"/>
            <a:ext cx="24492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0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5"/>
              <a:buFont typeface="Comfortaa Medium"/>
              <a:buChar char="●"/>
            </a:pPr>
            <a:r>
              <a:rPr lang="en" sz="12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They are primary data stores.</a:t>
            </a:r>
            <a:endParaRPr sz="12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070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5"/>
              <a:buFont typeface="Comfortaa Medium"/>
              <a:buChar char="●"/>
            </a:pPr>
            <a:r>
              <a:rPr lang="en" sz="1234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EV Cache is used by Netflix.</a:t>
            </a:r>
            <a:endParaRPr sz="1234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6046000" y="2133050"/>
            <a:ext cx="3116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43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"/>
              <a:buFont typeface="Comfortaa Medium"/>
              <a:buChar char="●"/>
            </a:pPr>
            <a:r>
              <a:rPr lang="en"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Hermes is a inhouse Netflix software which delivers data to users in near real time.</a:t>
            </a:r>
            <a:endParaRPr sz="1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6046000" y="4346263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43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"/>
              <a:buFont typeface="Comfortaa Medium"/>
              <a:buChar char="●"/>
            </a:pPr>
            <a:r>
              <a:rPr lang="en"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AWS is the software used by both  Netflix and Amazon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36" y="1044025"/>
            <a:ext cx="1853975" cy="145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2496576"/>
            <a:ext cx="2933276" cy="1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8">
            <a:alphaModFix/>
          </a:blip>
          <a:srcRect b="33797" l="0" r="0" t="-8341"/>
          <a:stretch/>
        </p:blipFill>
        <p:spPr>
          <a:xfrm>
            <a:off x="3490825" y="615013"/>
            <a:ext cx="20801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9">
            <a:alphaModFix/>
          </a:blip>
          <a:srcRect b="8339" l="0" r="0" t="70054"/>
          <a:stretch/>
        </p:blipFill>
        <p:spPr>
          <a:xfrm>
            <a:off x="3490825" y="1699975"/>
            <a:ext cx="2080100" cy="2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10">
            <a:alphaModFix/>
          </a:blip>
          <a:srcRect b="18479" l="0" r="5544" t="25977"/>
          <a:stretch/>
        </p:blipFill>
        <p:spPr>
          <a:xfrm>
            <a:off x="3148025" y="2034925"/>
            <a:ext cx="2690100" cy="8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56213" y="25976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 rotWithShape="1">
          <a:blip r:embed="rId12">
            <a:alphaModFix/>
          </a:blip>
          <a:srcRect b="67567" l="0" r="0" t="0"/>
          <a:stretch/>
        </p:blipFill>
        <p:spPr>
          <a:xfrm>
            <a:off x="6391025" y="818126"/>
            <a:ext cx="2612300" cy="45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 rotWithShape="1">
          <a:blip r:embed="rId13">
            <a:alphaModFix/>
          </a:blip>
          <a:srcRect b="0" l="0" r="0" t="34430"/>
          <a:stretch/>
        </p:blipFill>
        <p:spPr>
          <a:xfrm>
            <a:off x="6391025" y="1295523"/>
            <a:ext cx="2612300" cy="92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91025" y="2858148"/>
            <a:ext cx="2449050" cy="148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 rotWithShape="1">
          <a:blip r:embed="rId15">
            <a:alphaModFix/>
          </a:blip>
          <a:srcRect b="16509" l="35870" r="11953" t="52912"/>
          <a:stretch/>
        </p:blipFill>
        <p:spPr>
          <a:xfrm>
            <a:off x="7227600" y="3632825"/>
            <a:ext cx="1431300" cy="5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7620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299" name="Google Shape;299;p24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pic>
        <p:nvPicPr>
          <p:cNvPr id="303" name="Google Shape;303;p24"/>
          <p:cNvPicPr preferRelativeResize="0"/>
          <p:nvPr/>
        </p:nvPicPr>
        <p:blipFill rotWithShape="1">
          <a:blip r:embed="rId6">
            <a:alphaModFix/>
          </a:blip>
          <a:srcRect b="31705" l="0" r="0" t="28437"/>
          <a:stretch/>
        </p:blipFill>
        <p:spPr>
          <a:xfrm>
            <a:off x="100275" y="615600"/>
            <a:ext cx="3778100" cy="752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24"/>
          <p:cNvGraphicFramePr/>
          <p:nvPr/>
        </p:nvGraphicFramePr>
        <p:xfrm>
          <a:off x="267363" y="1552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2837300"/>
                <a:gridCol w="2622700"/>
                <a:gridCol w="2730000"/>
              </a:tblGrid>
              <a:tr h="553325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Behaviour Data (historical data)</a:t>
                      </a:r>
                      <a:endParaRPr sz="15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Particular Movie/Show Details</a:t>
                      </a:r>
                      <a:endParaRPr sz="15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Contextual information</a:t>
                      </a:r>
                      <a:endParaRPr sz="15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000"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Shows paused, rewound, fast forwarded, repeated by user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Series not completed or partially completed like a few episodes 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Time taken to complete series and reviews given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Similar people likes and dislikes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Movies/Shows similar to one another in ways of cast, genre, content, release year etc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Credentials like director, cast and crew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Movies description 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Time and date user opened the Netflix 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Profile information as Age, Gender, location, selected content.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omfortaa Medium"/>
                        <a:buChar char="●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the devices user is watching Netflix on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24"/>
          <p:cNvSpPr txBox="1"/>
          <p:nvPr/>
        </p:nvSpPr>
        <p:spPr>
          <a:xfrm>
            <a:off x="135900" y="0"/>
            <a:ext cx="50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ATA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U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SED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YSTEM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E4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76200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 flipH="1">
            <a:off x="5185250" y="1170900"/>
            <a:ext cx="2767200" cy="4098000"/>
          </a:xfrm>
          <a:prstGeom prst="rtTriangle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7834500" y="-1269375"/>
            <a:ext cx="1368375" cy="6369600"/>
          </a:xfrm>
          <a:prstGeom prst="flowChartManualInput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 rot="-8099795">
            <a:off x="3168772" y="-1642039"/>
            <a:ext cx="3556818" cy="9570549"/>
          </a:xfrm>
          <a:prstGeom prst="moon">
            <a:avLst>
              <a:gd fmla="val 14149" name="adj"/>
            </a:avLst>
          </a:prstGeom>
          <a:gradFill>
            <a:gsLst>
              <a:gs pos="0">
                <a:srgbClr val="FFC982"/>
              </a:gs>
              <a:gs pos="7000">
                <a:srgbClr val="FAAC46"/>
              </a:gs>
              <a:gs pos="100000">
                <a:srgbClr val="F58F0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graphicFrame>
        <p:nvGraphicFramePr>
          <p:cNvPr id="315" name="Google Shape;315;p25"/>
          <p:cNvGraphicFramePr/>
          <p:nvPr/>
        </p:nvGraphicFramePr>
        <p:xfrm>
          <a:off x="214513" y="1638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2854400"/>
                <a:gridCol w="2532475"/>
                <a:gridCol w="2668400"/>
              </a:tblGrid>
              <a:tr h="30795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Behaviour Data (historical data)</a:t>
                      </a:r>
                      <a:endParaRPr sz="16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Particular Item Details</a:t>
                      </a:r>
                      <a:endParaRPr sz="16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Contextual information</a:t>
                      </a:r>
                      <a:endParaRPr sz="16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045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Log on-site activity: clicks, searches, page, and item views, reviews, product buying and cart history 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Off-site activities: tracking clicks in emails, in mobile applications, and in their push notifications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Item title, category, price, description and style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Sales rank for a particular product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Item to Item relationship (such as for laptop we get bag and mouse)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Product Images and CNN features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profile data like Age, Gender, Products they like (Such as chocolates, dresses etc)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User’s location, Seasonal and time data (In winter no one looks to buy cooler)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Device used 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mfortaa Medium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Referral URL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25"/>
          <p:cNvPicPr preferRelativeResize="0"/>
          <p:nvPr/>
        </p:nvPicPr>
        <p:blipFill rotWithShape="1">
          <a:blip r:embed="rId5">
            <a:alphaModFix/>
          </a:blip>
          <a:srcRect b="36124" l="14170" r="0" t="33675"/>
          <a:stretch/>
        </p:blipFill>
        <p:spPr>
          <a:xfrm>
            <a:off x="306025" y="743125"/>
            <a:ext cx="3467725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264600" y="0"/>
            <a:ext cx="50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ATA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U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SED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</a:t>
            </a: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YSTEM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25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6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76200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>
            <p:ph type="title"/>
          </p:nvPr>
        </p:nvSpPr>
        <p:spPr>
          <a:xfrm>
            <a:off x="279650" y="260750"/>
            <a:ext cx="8520600" cy="572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020">
                <a:latin typeface="Roboto"/>
                <a:ea typeface="Roboto"/>
                <a:cs typeface="Roboto"/>
                <a:sym typeface="Roboto"/>
              </a:rPr>
              <a:t>ODELLING</a:t>
            </a:r>
            <a:r>
              <a:rPr lang="en" sz="2720">
                <a:latin typeface="Roboto"/>
                <a:ea typeface="Roboto"/>
                <a:cs typeface="Roboto"/>
                <a:sym typeface="Roboto"/>
              </a:rPr>
              <a:t> P</a:t>
            </a:r>
            <a:r>
              <a:rPr lang="en" sz="2020">
                <a:latin typeface="Roboto"/>
                <a:ea typeface="Roboto"/>
                <a:cs typeface="Roboto"/>
                <a:sym typeface="Roboto"/>
              </a:rPr>
              <a:t>ROBLEM</a:t>
            </a:r>
            <a:endParaRPr sz="132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3276775" y="4036775"/>
            <a:ext cx="2147100" cy="68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982"/>
              </a:gs>
              <a:gs pos="7000">
                <a:srgbClr val="FAAC46"/>
              </a:gs>
              <a:gs pos="100000">
                <a:srgbClr val="F58F09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750" y="4079225"/>
            <a:ext cx="489900" cy="48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9" name="Google Shape;329;p26"/>
          <p:cNvSpPr/>
          <p:nvPr/>
        </p:nvSpPr>
        <p:spPr>
          <a:xfrm>
            <a:off x="3741100" y="4609926"/>
            <a:ext cx="1203600" cy="386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788" y="4130825"/>
            <a:ext cx="386700" cy="38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26"/>
          <p:cNvSpPr/>
          <p:nvPr/>
        </p:nvSpPr>
        <p:spPr>
          <a:xfrm>
            <a:off x="4219296" y="3311700"/>
            <a:ext cx="349800" cy="386700"/>
          </a:xfrm>
          <a:prstGeom prst="cube">
            <a:avLst>
              <a:gd fmla="val 25000" name="adj"/>
            </a:avLst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4219300" y="2887900"/>
            <a:ext cx="349800" cy="3867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4219300" y="2464100"/>
            <a:ext cx="349800" cy="3867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5907475" y="2504200"/>
            <a:ext cx="2633100" cy="1154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825125" y="2802400"/>
            <a:ext cx="557700" cy="557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8D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6062825" y="2571750"/>
            <a:ext cx="377925" cy="307450"/>
          </a:xfrm>
          <a:prstGeom prst="flowChartManualOperation">
            <a:avLst/>
          </a:prstGeom>
          <a:solidFill>
            <a:srgbClr val="F51F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6440750" y="2879188"/>
            <a:ext cx="377925" cy="307450"/>
          </a:xfrm>
          <a:prstGeom prst="flowChartManualOperation">
            <a:avLst/>
          </a:prstGeom>
          <a:solidFill>
            <a:srgbClr val="F51F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6818675" y="3212500"/>
            <a:ext cx="377925" cy="307450"/>
          </a:xfrm>
          <a:prstGeom prst="flowChartManualOperation">
            <a:avLst/>
          </a:prstGeom>
          <a:solidFill>
            <a:srgbClr val="F51F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6595400" y="3580482"/>
            <a:ext cx="1418400" cy="45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8013800" y="1568075"/>
            <a:ext cx="550800" cy="572700"/>
          </a:xfrm>
          <a:prstGeom prst="foldedCorner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5047200" y="841500"/>
            <a:ext cx="2247300" cy="8589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6614975" y="1026000"/>
            <a:ext cx="489900" cy="489900"/>
          </a:xfrm>
          <a:prstGeom prst="ellipse">
            <a:avLst/>
          </a:prstGeom>
          <a:solidFill>
            <a:srgbClr val="EE2E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5885900" y="1026450"/>
            <a:ext cx="489900" cy="489900"/>
          </a:xfrm>
          <a:prstGeom prst="ellipse">
            <a:avLst/>
          </a:prstGeom>
          <a:solidFill>
            <a:srgbClr val="EE2E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5156825" y="1026000"/>
            <a:ext cx="489900" cy="489900"/>
          </a:xfrm>
          <a:prstGeom prst="ellipse">
            <a:avLst/>
          </a:prstGeom>
          <a:solidFill>
            <a:srgbClr val="EE2E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5486600" y="1602157"/>
            <a:ext cx="1418400" cy="45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975" y="1035141"/>
            <a:ext cx="489900" cy="471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5900" y="1026000"/>
            <a:ext cx="489900" cy="48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6275" y="1043247"/>
            <a:ext cx="456300" cy="45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" name="Google Shape;349;p26"/>
          <p:cNvSpPr txBox="1"/>
          <p:nvPr/>
        </p:nvSpPr>
        <p:spPr>
          <a:xfrm>
            <a:off x="5640500" y="1575950"/>
            <a:ext cx="1110600" cy="38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Recommender Model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3791600" y="1127113"/>
            <a:ext cx="456300" cy="557700"/>
          </a:xfrm>
          <a:prstGeom prst="foldedCorner">
            <a:avLst>
              <a:gd fmla="val 16667" name="adj"/>
            </a:avLst>
          </a:prstGeom>
          <a:solidFill>
            <a:srgbClr val="990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86850" y="1011025"/>
            <a:ext cx="2220000" cy="7899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2392775" y="1213450"/>
            <a:ext cx="489900" cy="48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8D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1111100" y="1213450"/>
            <a:ext cx="489900" cy="489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8D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0275" y="1400566"/>
            <a:ext cx="493200" cy="256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55" name="Google Shape;355;p26"/>
          <p:cNvCxnSpPr>
            <a:endCxn id="353" idx="5"/>
          </p:cNvCxnSpPr>
          <p:nvPr/>
        </p:nvCxnSpPr>
        <p:spPr>
          <a:xfrm rot="10800000">
            <a:off x="1600999" y="1400575"/>
            <a:ext cx="791700" cy="10800"/>
          </a:xfrm>
          <a:prstGeom prst="curvedConnector3">
            <a:avLst>
              <a:gd fmla="val 5328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356" name="Google Shape;35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2450" y="1267871"/>
            <a:ext cx="371400" cy="1931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26"/>
          <p:cNvSpPr/>
          <p:nvPr/>
        </p:nvSpPr>
        <p:spPr>
          <a:xfrm>
            <a:off x="244400" y="2064300"/>
            <a:ext cx="457200" cy="557700"/>
          </a:xfrm>
          <a:prstGeom prst="foldedCorner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650" y="2143725"/>
            <a:ext cx="386700" cy="38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26"/>
          <p:cNvSpPr/>
          <p:nvPr/>
        </p:nvSpPr>
        <p:spPr>
          <a:xfrm>
            <a:off x="1510475" y="2689413"/>
            <a:ext cx="1110600" cy="68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1721450" y="2914413"/>
            <a:ext cx="550800" cy="237000"/>
          </a:xfrm>
          <a:prstGeom prst="ca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33075" y="2712613"/>
            <a:ext cx="945489" cy="630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26"/>
          <p:cNvSpPr txBox="1"/>
          <p:nvPr/>
        </p:nvSpPr>
        <p:spPr>
          <a:xfrm>
            <a:off x="3797123" y="2966050"/>
            <a:ext cx="11106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Product </a:t>
            </a:r>
            <a:r>
              <a:rPr lang="en" sz="900">
                <a:solidFill>
                  <a:schemeClr val="dk1"/>
                </a:solidFill>
              </a:rPr>
              <a:t>Service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3931875" y="3390600"/>
            <a:ext cx="8826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Events Service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4" name="Google Shape;36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75821" y="2919688"/>
            <a:ext cx="456300" cy="45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26"/>
          <p:cNvSpPr txBox="1"/>
          <p:nvPr/>
        </p:nvSpPr>
        <p:spPr>
          <a:xfrm>
            <a:off x="6669200" y="3545800"/>
            <a:ext cx="1270800" cy="47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Data Collection and processing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5997900" y="2482225"/>
            <a:ext cx="5508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Profiles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6385763" y="2759213"/>
            <a:ext cx="5577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Articles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6755138" y="3166688"/>
            <a:ext cx="5391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Service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82900" y="1717628"/>
            <a:ext cx="612600" cy="2087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0" name="Google Shape;370;p26"/>
          <p:cNvSpPr txBox="1"/>
          <p:nvPr/>
        </p:nvSpPr>
        <p:spPr>
          <a:xfrm>
            <a:off x="6488200" y="802275"/>
            <a:ext cx="8826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Model Training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5861300" y="801800"/>
            <a:ext cx="5391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Models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5047200" y="801800"/>
            <a:ext cx="7263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Predictions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2301350" y="963113"/>
            <a:ext cx="7899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Offline Filters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1287650" y="1763632"/>
            <a:ext cx="1418400" cy="45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1395050" y="1712775"/>
            <a:ext cx="1203600" cy="5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Recommender Post Processing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70350" y="1313425"/>
            <a:ext cx="371400" cy="3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7" name="Google Shape;37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51949" y="1331575"/>
            <a:ext cx="371400" cy="3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8" name="Google Shape;378;p26"/>
          <p:cNvSpPr txBox="1"/>
          <p:nvPr/>
        </p:nvSpPr>
        <p:spPr>
          <a:xfrm>
            <a:off x="7907988" y="3280550"/>
            <a:ext cx="4899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Filter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1356575" y="3289500"/>
            <a:ext cx="1418400" cy="352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"/>
          <p:cNvSpPr txBox="1"/>
          <p:nvPr/>
        </p:nvSpPr>
        <p:spPr>
          <a:xfrm>
            <a:off x="1430375" y="3204675"/>
            <a:ext cx="12708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Recommender API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050950" y="963100"/>
            <a:ext cx="6705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Validation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814900" y="4645100"/>
            <a:ext cx="12708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User Interface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3771938" y="2392200"/>
            <a:ext cx="11220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User Profile Service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384" name="Google Shape;384;p26"/>
          <p:cNvCxnSpPr/>
          <p:nvPr/>
        </p:nvCxnSpPr>
        <p:spPr>
          <a:xfrm rot="10800000">
            <a:off x="5640575" y="1208475"/>
            <a:ext cx="240000" cy="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5" name="Google Shape;385;p26"/>
          <p:cNvCxnSpPr/>
          <p:nvPr/>
        </p:nvCxnSpPr>
        <p:spPr>
          <a:xfrm rot="10800000">
            <a:off x="6375800" y="1213150"/>
            <a:ext cx="240000" cy="9300"/>
          </a:xfrm>
          <a:prstGeom prst="curvedConnector3">
            <a:avLst>
              <a:gd fmla="val 468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6" name="Google Shape;386;p26"/>
          <p:cNvCxnSpPr>
            <a:stCxn id="376" idx="1"/>
          </p:cNvCxnSpPr>
          <p:nvPr/>
        </p:nvCxnSpPr>
        <p:spPr>
          <a:xfrm flipH="1">
            <a:off x="451250" y="1499125"/>
            <a:ext cx="719100" cy="786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7" name="Google Shape;387;p26"/>
          <p:cNvCxnSpPr>
            <a:stCxn id="357" idx="2"/>
            <a:endCxn id="359" idx="1"/>
          </p:cNvCxnSpPr>
          <p:nvPr/>
        </p:nvCxnSpPr>
        <p:spPr>
          <a:xfrm flipH="1" rot="-5400000">
            <a:off x="786200" y="2308800"/>
            <a:ext cx="411000" cy="10374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8" name="Google Shape;388;p26"/>
          <p:cNvCxnSpPr>
            <a:stCxn id="350" idx="1"/>
            <a:endCxn id="352" idx="5"/>
          </p:cNvCxnSpPr>
          <p:nvPr/>
        </p:nvCxnSpPr>
        <p:spPr>
          <a:xfrm rot="10800000">
            <a:off x="2882600" y="1400563"/>
            <a:ext cx="909000" cy="5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9" name="Google Shape;389;p26"/>
          <p:cNvCxnSpPr>
            <a:stCxn id="348" idx="1"/>
            <a:endCxn id="350" idx="3"/>
          </p:cNvCxnSpPr>
          <p:nvPr/>
        </p:nvCxnSpPr>
        <p:spPr>
          <a:xfrm flipH="1">
            <a:off x="4247875" y="1271397"/>
            <a:ext cx="938400" cy="1347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90" name="Google Shape;390;p26"/>
          <p:cNvCxnSpPr>
            <a:stCxn id="335" idx="5"/>
            <a:endCxn id="340" idx="2"/>
          </p:cNvCxnSpPr>
          <p:nvPr/>
        </p:nvCxnSpPr>
        <p:spPr>
          <a:xfrm rot="10800000">
            <a:off x="8289224" y="2140922"/>
            <a:ext cx="93600" cy="874500"/>
          </a:xfrm>
          <a:prstGeom prst="curvedConnector4">
            <a:avLst>
              <a:gd fmla="val -254407" name="adj1"/>
              <a:gd fmla="val 62188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91" name="Google Shape;391;p26"/>
          <p:cNvCxnSpPr>
            <a:stCxn id="340" idx="0"/>
            <a:endCxn id="346" idx="6"/>
          </p:cNvCxnSpPr>
          <p:nvPr/>
        </p:nvCxnSpPr>
        <p:spPr>
          <a:xfrm flipH="1" rot="5400000">
            <a:off x="7548500" y="827375"/>
            <a:ext cx="297000" cy="11844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92" name="Google Shape;392;p26"/>
          <p:cNvCxnSpPr>
            <a:stCxn id="333" idx="5"/>
            <a:endCxn id="336" idx="1"/>
          </p:cNvCxnSpPr>
          <p:nvPr/>
        </p:nvCxnSpPr>
        <p:spPr>
          <a:xfrm>
            <a:off x="4569100" y="2613725"/>
            <a:ext cx="1531500" cy="111900"/>
          </a:xfrm>
          <a:prstGeom prst="curvedConnector3">
            <a:avLst>
              <a:gd fmla="val 4876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93" name="Google Shape;393;p26"/>
          <p:cNvCxnSpPr>
            <a:stCxn id="332" idx="5"/>
            <a:endCxn id="337" idx="1"/>
          </p:cNvCxnSpPr>
          <p:nvPr/>
        </p:nvCxnSpPr>
        <p:spPr>
          <a:xfrm flipH="1" rot="10800000">
            <a:off x="4569100" y="3033025"/>
            <a:ext cx="1909500" cy="4500"/>
          </a:xfrm>
          <a:prstGeom prst="curvedConnector3">
            <a:avLst>
              <a:gd fmla="val 4900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94" name="Google Shape;394;p26"/>
          <p:cNvCxnSpPr>
            <a:stCxn id="331" idx="5"/>
            <a:endCxn id="338" idx="1"/>
          </p:cNvCxnSpPr>
          <p:nvPr/>
        </p:nvCxnSpPr>
        <p:spPr>
          <a:xfrm flipH="1" rot="10800000">
            <a:off x="4569096" y="3366225"/>
            <a:ext cx="2287500" cy="95100"/>
          </a:xfrm>
          <a:prstGeom prst="curvedConnector3">
            <a:avLst>
              <a:gd fmla="val 4917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395" name="Google Shape;39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0663" y="2453934"/>
            <a:ext cx="371400" cy="1931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6" name="Google Shape;39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0675" y="3223771"/>
            <a:ext cx="371400" cy="1931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7" name="Google Shape;397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10812" y="2716562"/>
            <a:ext cx="489900" cy="383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8" name="Google Shape;3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7400" y="2216703"/>
            <a:ext cx="493200" cy="256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0075" y="988791"/>
            <a:ext cx="493200" cy="256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00" name="Google Shape;400;p26"/>
          <p:cNvCxnSpPr/>
          <p:nvPr/>
        </p:nvCxnSpPr>
        <p:spPr>
          <a:xfrm flipH="1" rot="5400000">
            <a:off x="4168375" y="3873600"/>
            <a:ext cx="363900" cy="13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01" name="Google Shape;401;p26"/>
          <p:cNvCxnSpPr>
            <a:stCxn id="361" idx="3"/>
            <a:endCxn id="327" idx="1"/>
          </p:cNvCxnSpPr>
          <p:nvPr/>
        </p:nvCxnSpPr>
        <p:spPr>
          <a:xfrm>
            <a:off x="2578564" y="3027776"/>
            <a:ext cx="698100" cy="1352400"/>
          </a:xfrm>
          <a:prstGeom prst="curvedConnector3">
            <a:avLst>
              <a:gd fmla="val 5906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402" name="Google Shape;40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403" name="Google Shape;403;p26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26"/>
          <p:cNvCxnSpPr>
            <a:stCxn id="336" idx="3"/>
            <a:endCxn id="364" idx="1"/>
          </p:cNvCxnSpPr>
          <p:nvPr/>
        </p:nvCxnSpPr>
        <p:spPr>
          <a:xfrm>
            <a:off x="6402958" y="2725475"/>
            <a:ext cx="1473000" cy="422400"/>
          </a:xfrm>
          <a:prstGeom prst="curvedConnector3">
            <a:avLst>
              <a:gd fmla="val 6543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07" name="Google Shape;407;p26"/>
          <p:cNvCxnSpPr>
            <a:stCxn id="338" idx="3"/>
            <a:endCxn id="364" idx="1"/>
          </p:cNvCxnSpPr>
          <p:nvPr/>
        </p:nvCxnSpPr>
        <p:spPr>
          <a:xfrm flipH="1" rot="10800000">
            <a:off x="7158808" y="3147825"/>
            <a:ext cx="717000" cy="218400"/>
          </a:xfrm>
          <a:prstGeom prst="curvedConnector3">
            <a:avLst>
              <a:gd fmla="val 5263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08" name="Google Shape;408;p26"/>
          <p:cNvCxnSpPr>
            <a:stCxn id="337" idx="3"/>
            <a:endCxn id="364" idx="1"/>
          </p:cNvCxnSpPr>
          <p:nvPr/>
        </p:nvCxnSpPr>
        <p:spPr>
          <a:xfrm>
            <a:off x="6780883" y="3032913"/>
            <a:ext cx="1095000" cy="114900"/>
          </a:xfrm>
          <a:prstGeom prst="curvedConnector3">
            <a:avLst>
              <a:gd fmla="val 5172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664850" y="102150"/>
            <a:ext cx="3980100" cy="5041200"/>
          </a:xfrm>
          <a:prstGeom prst="trapezoid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4" name="Google Shape;414;p2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099250" y="-31600"/>
            <a:ext cx="3871825" cy="5041200"/>
          </a:xfrm>
          <a:prstGeom prst="flowChartManualOperation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5" name="Google Shape;415;p27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-687425" y="-31600"/>
            <a:ext cx="3980225" cy="5088050"/>
          </a:xfrm>
          <a:prstGeom prst="flowChartManualOperation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6" name="Google Shape;416;p27"/>
          <p:cNvSpPr txBox="1"/>
          <p:nvPr>
            <p:ph type="title"/>
          </p:nvPr>
        </p:nvSpPr>
        <p:spPr>
          <a:xfrm>
            <a:off x="3012025" y="1290150"/>
            <a:ext cx="3014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33">
                <a:latin typeface="Comfortaa"/>
                <a:ea typeface="Comfortaa"/>
                <a:cs typeface="Comfortaa"/>
                <a:sym typeface="Comfortaa"/>
              </a:rPr>
              <a:t>T</a:t>
            </a:r>
            <a:r>
              <a:rPr b="1" lang="en" sz="2355">
                <a:latin typeface="Comfortaa"/>
                <a:ea typeface="Comfortaa"/>
                <a:cs typeface="Comfortaa"/>
                <a:sym typeface="Comfortaa"/>
              </a:rPr>
              <a:t>HANK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3133">
                <a:latin typeface="Comfortaa"/>
                <a:ea typeface="Comfortaa"/>
                <a:cs typeface="Comfortaa"/>
                <a:sym typeface="Comfortaa"/>
              </a:rPr>
              <a:t>Y</a:t>
            </a:r>
            <a:r>
              <a:rPr b="1" lang="en" sz="2355">
                <a:latin typeface="Comfortaa"/>
                <a:ea typeface="Comfortaa"/>
                <a:cs typeface="Comfortaa"/>
                <a:sym typeface="Comfortaa"/>
              </a:rPr>
              <a:t>OU</a:t>
            </a:r>
            <a:endParaRPr b="1" sz="2355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5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5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7" name="Google Shape;4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850" y="223450"/>
            <a:ext cx="4241351" cy="83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60000"/>
              </a:srgbClr>
            </a:outerShdw>
          </a:effectLst>
        </p:spPr>
      </p:pic>
      <p:sp>
        <p:nvSpPr>
          <p:cNvPr id="418" name="Google Shape;418;p27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7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7"/>
          <p:cNvSpPr txBox="1"/>
          <p:nvPr/>
        </p:nvSpPr>
        <p:spPr>
          <a:xfrm>
            <a:off x="2577025" y="2185475"/>
            <a:ext cx="4503000" cy="44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presentation by Team Spy </a:t>
            </a: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AI-Gents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3531975" y="2736600"/>
            <a:ext cx="4064100" cy="187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Abhishek Bisen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Aisha Sartaj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Samruddhi Santosh Chilatre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Jayesh Kandpal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Akhil Chitta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Kiran Mahesh Avvari</a:t>
            </a:r>
            <a:endParaRPr sz="16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25" y="-36475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20">
                <a:latin typeface="Roboto"/>
                <a:ea typeface="Roboto"/>
                <a:cs typeface="Roboto"/>
                <a:sym typeface="Roboto"/>
              </a:rPr>
              <a:t>USINESS</a:t>
            </a:r>
            <a:r>
              <a:rPr lang="en" sz="2720">
                <a:latin typeface="Roboto"/>
                <a:ea typeface="Roboto"/>
                <a:cs typeface="Roboto"/>
                <a:sym typeface="Roboto"/>
              </a:rPr>
              <a:t> P</a:t>
            </a:r>
            <a:r>
              <a:rPr lang="en" sz="2020">
                <a:latin typeface="Roboto"/>
                <a:ea typeface="Roboto"/>
                <a:cs typeface="Roboto"/>
                <a:sym typeface="Roboto"/>
              </a:rPr>
              <a:t>ROBLEM</a:t>
            </a:r>
            <a:r>
              <a:rPr lang="en" sz="2720">
                <a:latin typeface="Roboto"/>
                <a:ea typeface="Roboto"/>
                <a:cs typeface="Roboto"/>
                <a:sym typeface="Roboto"/>
              </a:rPr>
              <a:t>-I</a:t>
            </a:r>
            <a:r>
              <a:rPr lang="en" sz="2020">
                <a:latin typeface="Roboto"/>
                <a:ea typeface="Roboto"/>
                <a:cs typeface="Roboto"/>
                <a:sym typeface="Roboto"/>
              </a:rPr>
              <a:t>NTRODUCTION</a:t>
            </a:r>
            <a:endParaRPr sz="202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2191125" y="1126925"/>
            <a:ext cx="4807150" cy="480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82" name="Google Shape;82;p14"/>
          <p:cNvSpPr/>
          <p:nvPr/>
        </p:nvSpPr>
        <p:spPr>
          <a:xfrm>
            <a:off x="1427725" y="2381850"/>
            <a:ext cx="72312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1097875" y="2297525"/>
            <a:ext cx="77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Helping the product providers to deliver to the right user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402350" y="1899725"/>
            <a:ext cx="54492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1427725" y="2839050"/>
            <a:ext cx="68400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27725" y="3296250"/>
            <a:ext cx="56994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1427725" y="3753450"/>
            <a:ext cx="75861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4259125" y="4986350"/>
            <a:ext cx="36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1104150" y="1819825"/>
            <a:ext cx="5949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Benefitting users to find their own interests</a:t>
            </a:r>
            <a:endParaRPr sz="1800">
              <a:solidFill>
                <a:srgbClr val="EFEFE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1084500" y="2790750"/>
            <a:ext cx="72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Providing items that are most relevant to the user</a:t>
            </a:r>
            <a:endParaRPr sz="1800">
              <a:solidFill>
                <a:srgbClr val="EFEFE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068300" y="3272100"/>
            <a:ext cx="62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Predicting the products that user might use </a:t>
            </a:r>
            <a:endParaRPr sz="1800">
              <a:solidFill>
                <a:srgbClr val="EFEFE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067850" y="3700400"/>
            <a:ext cx="79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Making mood or Time based recommendations for user </a:t>
            </a:r>
            <a:endParaRPr sz="1800">
              <a:solidFill>
                <a:srgbClr val="EFEFE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2550" y="1023825"/>
            <a:ext cx="79551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H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OW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O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G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IVE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T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 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P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ERSONALISED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XPERIENCE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ND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R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ECOMMENDATIONS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A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B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ASED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ON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HIS/HER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 I</a:t>
            </a:r>
            <a:r>
              <a:rPr lang="en" sz="1300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NTERESTS</a:t>
            </a:r>
            <a:r>
              <a:rPr lang="en">
                <a:solidFill>
                  <a:srgbClr val="EFEFE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>
              <a:solidFill>
                <a:srgbClr val="EFEFE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E4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25" y="-36475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966775" y="2281600"/>
            <a:ext cx="3920400" cy="1471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65725" y="1391250"/>
            <a:ext cx="45735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252E41"/>
              </a:gs>
              <a:gs pos="100000">
                <a:srgbClr val="121821"/>
              </a:gs>
            </a:gsLst>
            <a:lin ang="10800025" scaled="0"/>
          </a:gradFill>
          <a:ln cap="flat" cmpd="sng" w="9525">
            <a:solidFill>
              <a:srgbClr val="252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 flipH="1">
            <a:off x="5084125" y="1695300"/>
            <a:ext cx="2879400" cy="3573900"/>
          </a:xfrm>
          <a:prstGeom prst="rtTriangle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124825"/>
            <a:ext cx="85206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</a:t>
            </a:r>
            <a:r>
              <a:rPr lang="en"/>
              <a:t>lgorithms </a:t>
            </a:r>
            <a:r>
              <a:rPr lang="en" sz="3466"/>
              <a:t>I</a:t>
            </a:r>
            <a:r>
              <a:rPr lang="en"/>
              <a:t>nvolved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758300" y="-1193175"/>
            <a:ext cx="1368375" cy="6369600"/>
          </a:xfrm>
          <a:prstGeom prst="flowChartManualInput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-8099795">
            <a:off x="3168772" y="-1642039"/>
            <a:ext cx="3556818" cy="9570549"/>
          </a:xfrm>
          <a:prstGeom prst="moon">
            <a:avLst>
              <a:gd fmla="val 14149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225" y="2955406"/>
            <a:ext cx="3811249" cy="19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213" y="966150"/>
            <a:ext cx="3378552" cy="172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111" name="Google Shape;111;p15"/>
          <p:cNvSpPr/>
          <p:nvPr/>
        </p:nvSpPr>
        <p:spPr>
          <a:xfrm>
            <a:off x="665725" y="1848450"/>
            <a:ext cx="47721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rot="-5578534">
            <a:off x="502767" y="645497"/>
            <a:ext cx="121364" cy="315657"/>
          </a:xfrm>
          <a:prstGeom prst="moon">
            <a:avLst>
              <a:gd fmla="val 36541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326450" y="1391250"/>
            <a:ext cx="429900" cy="365100"/>
          </a:xfrm>
          <a:prstGeom prst="chevron">
            <a:avLst>
              <a:gd fmla="val 50000" name="adj"/>
            </a:avLst>
          </a:prstGeom>
          <a:solidFill>
            <a:srgbClr val="EE2E23"/>
          </a:solidFill>
          <a:ln cap="flat" cmpd="sng" w="9525">
            <a:solidFill>
              <a:srgbClr val="252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326450" y="1848450"/>
            <a:ext cx="429900" cy="365100"/>
          </a:xfrm>
          <a:prstGeom prst="chevron">
            <a:avLst>
              <a:gd fmla="val 50000" name="adj"/>
            </a:avLst>
          </a:prstGeom>
          <a:solidFill>
            <a:srgbClr val="FDB71B"/>
          </a:solidFill>
          <a:ln cap="flat" cmpd="sng" w="9525">
            <a:solidFill>
              <a:srgbClr val="252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326450" y="3829650"/>
            <a:ext cx="429900" cy="365100"/>
          </a:xfrm>
          <a:prstGeom prst="chevron">
            <a:avLst>
              <a:gd fmla="val 50000" name="adj"/>
            </a:avLst>
          </a:prstGeom>
          <a:solidFill>
            <a:srgbClr val="008DCF"/>
          </a:solidFill>
          <a:ln cap="flat" cmpd="sng" w="9525">
            <a:solidFill>
              <a:srgbClr val="252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65725" y="3829650"/>
            <a:ext cx="4365300" cy="3651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0000"/>
              </a:gs>
              <a:gs pos="100000">
                <a:srgbClr val="660000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441650" y="3773150"/>
            <a:ext cx="3840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Multinomial VAE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306025" y="1241600"/>
            <a:ext cx="523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A9 Algorithm (Specially for </a:t>
            </a: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mazon)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284725" y="1800150"/>
            <a:ext cx="55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Netflix Recommendation Engine(NRE)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65725" y="2281600"/>
            <a:ext cx="45735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Content Based Filtering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TF-IDF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Classifiers(ANN, Naive Bayes)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Collaborative Filtering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Matrix Factorization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Nearest Neighbours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 amt="15000"/>
          </a:blip>
          <a:srcRect b="2799" l="16222" r="19883" t="16982"/>
          <a:stretch/>
        </p:blipFill>
        <p:spPr>
          <a:xfrm>
            <a:off x="-53525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235500" y="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EHIND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LGORITHMS: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graphicFrame>
        <p:nvGraphicFramePr>
          <p:cNvPr id="132" name="Google Shape;132;p16"/>
          <p:cNvGraphicFramePr/>
          <p:nvPr/>
        </p:nvGraphicFramePr>
        <p:xfrm>
          <a:off x="4690725" y="1273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996150"/>
                <a:gridCol w="888525"/>
                <a:gridCol w="924400"/>
                <a:gridCol w="634025"/>
                <a:gridCol w="841775"/>
              </a:tblGrid>
              <a:tr h="37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Comedy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Adventure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Super Hero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Sci-Fi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2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3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" name="Google Shape;133;p16"/>
          <p:cNvSpPr txBox="1"/>
          <p:nvPr/>
        </p:nvSpPr>
        <p:spPr>
          <a:xfrm>
            <a:off x="4374150" y="873475"/>
            <a:ext cx="2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4" name="Google Shape;134;p16"/>
          <p:cNvGraphicFramePr/>
          <p:nvPr/>
        </p:nvGraphicFramePr>
        <p:xfrm>
          <a:off x="3019600" y="13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698200"/>
                <a:gridCol w="694050"/>
              </a:tblGrid>
              <a:tr h="3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Rate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8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" name="Google Shape;135;p16"/>
          <p:cNvSpPr/>
          <p:nvPr/>
        </p:nvSpPr>
        <p:spPr>
          <a:xfrm>
            <a:off x="4433925" y="2074538"/>
            <a:ext cx="207600" cy="3291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6" name="Google Shape;136;p16"/>
          <p:cNvGraphicFramePr/>
          <p:nvPr/>
        </p:nvGraphicFramePr>
        <p:xfrm>
          <a:off x="521175" y="36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77550"/>
                <a:gridCol w="776175"/>
                <a:gridCol w="1045175"/>
                <a:gridCol w="731300"/>
                <a:gridCol w="782550"/>
              </a:tblGrid>
              <a:tr h="41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Comedy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Adventure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Super Hero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Sci-Fi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18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12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" name="Google Shape;137;p16"/>
          <p:cNvGraphicFramePr/>
          <p:nvPr/>
        </p:nvGraphicFramePr>
        <p:xfrm>
          <a:off x="4880863" y="3612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632975"/>
                <a:gridCol w="847900"/>
                <a:gridCol w="1032500"/>
                <a:gridCol w="808725"/>
                <a:gridCol w="8087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Comedy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Adventure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Super Hero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Sci-Fi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0.3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0.2</a:t>
                      </a:r>
                      <a:endParaRPr sz="15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0.33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0.16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" name="Google Shape;138;p16"/>
          <p:cNvSpPr/>
          <p:nvPr/>
        </p:nvSpPr>
        <p:spPr>
          <a:xfrm>
            <a:off x="4521125" y="3929550"/>
            <a:ext cx="3864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2824625" y="2823525"/>
            <a:ext cx="190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 Rating Matrix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488138" y="2877525"/>
            <a:ext cx="259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Movie Genre Matrix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251900" y="4573375"/>
            <a:ext cx="241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 Profile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758725" y="4544775"/>
            <a:ext cx="237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Normalised User Profile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341150" y="650250"/>
            <a:ext cx="391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" sz="18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ONTENT </a:t>
            </a:r>
            <a:r>
              <a:rPr lang="en" sz="25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r>
              <a:rPr lang="en" sz="18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ASED </a:t>
            </a:r>
            <a:r>
              <a:rPr lang="en" sz="25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</a:t>
            </a:r>
            <a:r>
              <a:rPr lang="en" sz="18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ILTERING</a:t>
            </a:r>
            <a:r>
              <a:rPr b="1" lang="en" sz="1800">
                <a:solidFill>
                  <a:schemeClr val="accent2"/>
                </a:solidFill>
              </a:rPr>
              <a:t>:</a:t>
            </a:r>
            <a:endParaRPr b="1" sz="1800">
              <a:solidFill>
                <a:schemeClr val="accent2"/>
              </a:solidFill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1492950"/>
            <a:ext cx="3043825" cy="17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151" name="Google Shape;151;p17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graphicFrame>
        <p:nvGraphicFramePr>
          <p:cNvPr id="155" name="Google Shape;155;p17"/>
          <p:cNvGraphicFramePr/>
          <p:nvPr/>
        </p:nvGraphicFramePr>
        <p:xfrm>
          <a:off x="4669300" y="10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838325"/>
                <a:gridCol w="838325"/>
                <a:gridCol w="1016250"/>
                <a:gridCol w="775175"/>
                <a:gridCol w="788100"/>
              </a:tblGrid>
              <a:tr h="37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Comedy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Adventure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Super Hero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Sci-Fi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4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6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6" name="Google Shape;156;p17"/>
          <p:cNvGraphicFramePr/>
          <p:nvPr/>
        </p:nvGraphicFramePr>
        <p:xfrm>
          <a:off x="161050" y="1347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98050"/>
                <a:gridCol w="931925"/>
                <a:gridCol w="1083100"/>
                <a:gridCol w="759900"/>
                <a:gridCol w="690425"/>
              </a:tblGrid>
              <a:tr h="41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Comedy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Adventure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Super Hero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Sci-Fi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0.3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0.2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0.33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0.16</a:t>
                      </a:r>
                      <a:endParaRPr sz="13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p17"/>
          <p:cNvSpPr/>
          <p:nvPr/>
        </p:nvSpPr>
        <p:spPr>
          <a:xfrm>
            <a:off x="4290575" y="1746888"/>
            <a:ext cx="312600" cy="3435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8868075" y="786900"/>
            <a:ext cx="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59" name="Google Shape;159;p17"/>
          <p:cNvGraphicFramePr/>
          <p:nvPr/>
        </p:nvGraphicFramePr>
        <p:xfrm>
          <a:off x="5779450" y="349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1271300"/>
                <a:gridCol w="1271300"/>
              </a:tblGrid>
              <a:tr h="2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4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0.66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0.33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6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17"/>
          <p:cNvSpPr txBox="1"/>
          <p:nvPr/>
        </p:nvSpPr>
        <p:spPr>
          <a:xfrm>
            <a:off x="5692800" y="4610575"/>
            <a:ext cx="26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Final Recommendation Matrix</a:t>
            </a:r>
            <a:endParaRPr sz="15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922825" y="2341750"/>
            <a:ext cx="261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Normalised User Profile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516813" y="2680450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Movie Matrix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7500" y="3042750"/>
            <a:ext cx="5405100" cy="203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 Medium"/>
              <a:buChar char="●"/>
            </a:pPr>
            <a:r>
              <a:rPr lang="en" sz="15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Highest Weight will be Recommended.</a:t>
            </a:r>
            <a:endParaRPr sz="15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 Medium"/>
              <a:buChar char="●"/>
            </a:pPr>
            <a:r>
              <a:rPr lang="en" sz="15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Calculation of rating using streaming time, Times watched, Search history...etc</a:t>
            </a:r>
            <a:endParaRPr sz="15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 Medium"/>
              <a:buChar char="●"/>
            </a:pPr>
            <a:r>
              <a:rPr lang="en" sz="15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Disadvantage of this is the genre which user has never watched will not be in their profile.</a:t>
            </a:r>
            <a:endParaRPr sz="15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7575400" y="2790600"/>
            <a:ext cx="2115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235500" y="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EHIND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LGORITHMS: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E4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10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flipH="1">
            <a:off x="5084125" y="1695300"/>
            <a:ext cx="2879400" cy="3573900"/>
          </a:xfrm>
          <a:prstGeom prst="rtTriangle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758300" y="-1193175"/>
            <a:ext cx="1368375" cy="6369600"/>
          </a:xfrm>
          <a:prstGeom prst="flowChartManualInput">
            <a:avLst/>
          </a:prstGeom>
          <a:solidFill>
            <a:srgbClr val="1218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 rot="-8099795">
            <a:off x="3168772" y="-1642039"/>
            <a:ext cx="3556818" cy="9570549"/>
          </a:xfrm>
          <a:prstGeom prst="moon">
            <a:avLst>
              <a:gd fmla="val 14149" name="adj"/>
            </a:avLst>
          </a:prstGeom>
          <a:gradFill>
            <a:gsLst>
              <a:gs pos="0">
                <a:srgbClr val="FFC982"/>
              </a:gs>
              <a:gs pos="7000">
                <a:srgbClr val="FAAC46"/>
              </a:gs>
              <a:gs pos="100000">
                <a:srgbClr val="F58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214000" y="894375"/>
            <a:ext cx="85206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"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OLLABORATIVE </a:t>
            </a:r>
            <a:r>
              <a:rPr lang="en" sz="25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</a:t>
            </a:r>
            <a:r>
              <a:rPr lang="en" sz="19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ILTERING</a:t>
            </a:r>
            <a:r>
              <a:rPr lang="en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8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179" name="Google Shape;179;p18"/>
          <p:cNvSpPr txBox="1"/>
          <p:nvPr/>
        </p:nvSpPr>
        <p:spPr>
          <a:xfrm>
            <a:off x="47425" y="1387388"/>
            <a:ext cx="43425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Medium"/>
              <a:buChar char="●"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 based or Item based, </a:t>
            </a: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identify the similarity/Correlation between them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Medium"/>
              <a:buChar char="●"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By using several distance and </a:t>
            </a: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similarity measurements like Euclidean distance, Pearson Correlation, Cosine Similarity etc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Medium"/>
              <a:buChar char="●"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Consider the Table: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80" name="Google Shape;180;p18"/>
          <p:cNvGraphicFramePr/>
          <p:nvPr/>
        </p:nvGraphicFramePr>
        <p:xfrm>
          <a:off x="632575" y="290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793050"/>
                <a:gridCol w="793050"/>
                <a:gridCol w="793050"/>
                <a:gridCol w="793050"/>
              </a:tblGrid>
              <a:tr h="23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1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2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3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Active User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0.4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0.7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18"/>
          <p:cNvSpPr txBox="1"/>
          <p:nvPr/>
        </p:nvSpPr>
        <p:spPr>
          <a:xfrm>
            <a:off x="47425" y="3884425"/>
            <a:ext cx="3913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Medium"/>
              <a:buChar char="●"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These numbers represent the similarity weights or the proximity of the active user to the other users in the dataset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5">
            <a:alphaModFix/>
          </a:blip>
          <a:srcRect b="0" l="0" r="55683" t="0"/>
          <a:stretch/>
        </p:blipFill>
        <p:spPr>
          <a:xfrm>
            <a:off x="4344125" y="1330613"/>
            <a:ext cx="2196201" cy="23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 rot="-5578534">
            <a:off x="2921005" y="668447"/>
            <a:ext cx="121364" cy="315657"/>
          </a:xfrm>
          <a:prstGeom prst="moon">
            <a:avLst>
              <a:gd fmla="val 36541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52568" r="0" t="0"/>
          <a:stretch/>
        </p:blipFill>
        <p:spPr>
          <a:xfrm>
            <a:off x="6540325" y="1409150"/>
            <a:ext cx="2350524" cy="23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type="title"/>
          </p:nvPr>
        </p:nvSpPr>
        <p:spPr>
          <a:xfrm>
            <a:off x="214000" y="10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EHIND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53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LGORITHMS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038725" y="4045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192" name="Google Shape;192;p19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196" name="Google Shape;196;p19"/>
          <p:cNvSpPr txBox="1"/>
          <p:nvPr/>
        </p:nvSpPr>
        <p:spPr>
          <a:xfrm>
            <a:off x="8745150" y="894225"/>
            <a:ext cx="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7" name="Google Shape;197;p19"/>
          <p:cNvGraphicFramePr/>
          <p:nvPr/>
        </p:nvGraphicFramePr>
        <p:xfrm>
          <a:off x="224400" y="81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36475"/>
                <a:gridCol w="536475"/>
                <a:gridCol w="536475"/>
                <a:gridCol w="536475"/>
                <a:gridCol w="536475"/>
                <a:gridCol w="536475"/>
              </a:tblGrid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3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4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9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6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4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10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6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3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9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10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7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Active User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??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10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7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??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E2E2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8" name="Google Shape;198;p19"/>
          <p:cNvGraphicFramePr/>
          <p:nvPr/>
        </p:nvGraphicFramePr>
        <p:xfrm>
          <a:off x="3830713" y="1243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85850"/>
                <a:gridCol w="557225"/>
                <a:gridCol w="550075"/>
              </a:tblGrid>
              <a:tr h="44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9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3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7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7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9" name="Google Shape;199;p19"/>
          <p:cNvGraphicFramePr/>
          <p:nvPr/>
        </p:nvGraphicFramePr>
        <p:xfrm>
          <a:off x="5767363" y="124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82175"/>
                <a:gridCol w="7562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Similarity Index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0.4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3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0.7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8DC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19"/>
          <p:cNvSpPr/>
          <p:nvPr/>
        </p:nvSpPr>
        <p:spPr>
          <a:xfrm>
            <a:off x="5523875" y="1881600"/>
            <a:ext cx="243300" cy="2826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3576850" y="1962088"/>
            <a:ext cx="214500" cy="1347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2" name="Google Shape;202;p19"/>
          <p:cNvGraphicFramePr/>
          <p:nvPr/>
        </p:nvGraphicFramePr>
        <p:xfrm>
          <a:off x="7349300" y="124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573325"/>
                <a:gridCol w="573325"/>
                <a:gridCol w="573325"/>
              </a:tblGrid>
              <a:tr h="27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1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3.6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1.8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7.2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 3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3.5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4.9</a:t>
                      </a:r>
                      <a:endParaRPr sz="9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19"/>
          <p:cNvSpPr/>
          <p:nvPr/>
        </p:nvSpPr>
        <p:spPr>
          <a:xfrm>
            <a:off x="7127350" y="1962100"/>
            <a:ext cx="200400" cy="186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956725" y="3189950"/>
            <a:ext cx="240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Users Rating </a:t>
            </a:r>
            <a:r>
              <a:rPr lang="en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Matrix</a:t>
            </a:r>
            <a:endParaRPr sz="11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701450" y="2728625"/>
            <a:ext cx="187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Weighted Rating Matrix</a:t>
            </a:r>
            <a:endParaRPr sz="11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aphicFrame>
        <p:nvGraphicFramePr>
          <p:cNvPr id="206" name="Google Shape;206;p19"/>
          <p:cNvGraphicFramePr/>
          <p:nvPr/>
        </p:nvGraphicFramePr>
        <p:xfrm>
          <a:off x="4036350" y="33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947275"/>
                <a:gridCol w="1365725"/>
                <a:gridCol w="1151375"/>
                <a:gridCol w="1427075"/>
              </a:tblGrid>
              <a:tr h="3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Weighted Sum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Users 1,2,3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3.6+1.8+3.5 = 8.9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0.9+0.7+0.4 = 2.0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Users 2,3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7.2+4.9 = 12.1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0.9+0.7 = 1.6</a:t>
                      </a:r>
                      <a:endParaRPr sz="11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7" name="Google Shape;207;p19"/>
          <p:cNvGraphicFramePr/>
          <p:nvPr/>
        </p:nvGraphicFramePr>
        <p:xfrm>
          <a:off x="235500" y="376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{5851BD46-CCFC-4398-BBEE-CEB4D9C71186}</a:tableStyleId>
              </a:tblPr>
              <a:tblGrid>
                <a:gridCol w="778450"/>
                <a:gridCol w="1072400"/>
                <a:gridCol w="1071075"/>
              </a:tblGrid>
              <a:tr h="3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1</a:t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Movie 5</a:t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Active User</a:t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8.9/2.0 = 4.45</a:t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12.1/1.6 = 7.5</a:t>
                      </a:r>
                      <a:endParaRPr sz="1000">
                        <a:solidFill>
                          <a:schemeClr val="dk1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19"/>
          <p:cNvSpPr txBox="1"/>
          <p:nvPr/>
        </p:nvSpPr>
        <p:spPr>
          <a:xfrm>
            <a:off x="600900" y="4582125"/>
            <a:ext cx="236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Final Recommendation Matrix</a:t>
            </a:r>
            <a:endParaRPr sz="11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5363575" y="4685675"/>
            <a:ext cx="32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Weighted Recommendation Matrix</a:t>
            </a:r>
            <a:endParaRPr sz="13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235500" y="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ATHS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EHIND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LGORITHMS: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8089525" y="2861050"/>
            <a:ext cx="2433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3207225" y="3949975"/>
            <a:ext cx="789900" cy="400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387900" y="1523700"/>
            <a:ext cx="42933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Ranking movies based on prediction of what user wants to watch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Aspirational star rating 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User-product matrix 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Multinomial VAE 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○"/>
            </a:pP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Non-linear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Medium"/>
              <a:buChar char="○"/>
            </a:pP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Probabilistic</a:t>
            </a:r>
            <a:r>
              <a:rPr lang="en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approach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221" name="Google Shape;221;p20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6">
            <a:alphaModFix/>
          </a:blip>
          <a:srcRect b="3124" l="28308" r="9171" t="33246"/>
          <a:stretch/>
        </p:blipFill>
        <p:spPr>
          <a:xfrm>
            <a:off x="4798500" y="1599888"/>
            <a:ext cx="3965725" cy="22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 rot="-5400000">
            <a:off x="7905675" y="2376250"/>
            <a:ext cx="2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Gaussian distribution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20"/>
          <p:cNvSpPr txBox="1"/>
          <p:nvPr>
            <p:ph type="title"/>
          </p:nvPr>
        </p:nvSpPr>
        <p:spPr>
          <a:xfrm>
            <a:off x="311700" y="20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11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ACTORS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G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USTOMER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XPERIENCE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457200" y="838200"/>
            <a:ext cx="411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OLLABORATIVE </a:t>
            </a: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ANKING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 amt="15000"/>
          </a:blip>
          <a:srcRect b="2799" l="16222" r="19883" t="16982"/>
          <a:stretch/>
        </p:blipFill>
        <p:spPr>
          <a:xfrm>
            <a:off x="-53512" y="0"/>
            <a:ext cx="9251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191125" y="252125"/>
            <a:ext cx="5681950" cy="568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0000"/>
              </a:srgbClr>
            </a:outerShdw>
          </a:effectLst>
        </p:spPr>
      </p:pic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507750" y="1152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●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Who to send message to ?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●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Small perturbations to messaging policy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●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Hidden confounders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●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Keeps track of viewership by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○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Push notifications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○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Email reading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Medium"/>
              <a:buChar char="○"/>
            </a:pPr>
            <a:r>
              <a:rPr lang="en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In-app notifications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6746625" y="2991900"/>
            <a:ext cx="565200" cy="572700"/>
          </a:xfrm>
          <a:prstGeom prst="ellipse">
            <a:avLst/>
          </a:prstGeom>
          <a:solidFill>
            <a:srgbClr val="FDB7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X</a:t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6746625" y="1661425"/>
            <a:ext cx="565200" cy="572700"/>
          </a:xfrm>
          <a:prstGeom prst="ellipse">
            <a:avLst/>
          </a:prstGeom>
          <a:solidFill>
            <a:srgbClr val="FDB7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Y</a:t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5425225" y="2991900"/>
            <a:ext cx="565200" cy="572700"/>
          </a:xfrm>
          <a:prstGeom prst="ellipse">
            <a:avLst/>
          </a:prstGeom>
          <a:solidFill>
            <a:srgbClr val="FDB71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Z</a:t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7843900" y="2343075"/>
            <a:ext cx="565200" cy="572700"/>
          </a:xfrm>
          <a:prstGeom prst="ellipse">
            <a:avLst/>
          </a:prstGeom>
          <a:solidFill>
            <a:srgbClr val="FDB7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</a:t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990425" y="3148050"/>
            <a:ext cx="8367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rot="9039005">
            <a:off x="7176357" y="2841895"/>
            <a:ext cx="836696" cy="2604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6610875" y="2441550"/>
            <a:ext cx="8367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 rot="-8797742">
            <a:off x="7176381" y="2102734"/>
            <a:ext cx="836640" cy="2603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070000" y="3566400"/>
            <a:ext cx="10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Messages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7703725" y="2919450"/>
            <a:ext cx="13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Confounders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219300" y="1474538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Watch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5062325" y="355965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Synthetic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Perturbation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75" y="99675"/>
            <a:ext cx="1431300" cy="2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248" name="Google Shape;248;p21"/>
          <p:cNvSpPr/>
          <p:nvPr/>
        </p:nvSpPr>
        <p:spPr>
          <a:xfrm rot="-5400000">
            <a:off x="8378250" y="4176975"/>
            <a:ext cx="975300" cy="1023600"/>
          </a:xfrm>
          <a:prstGeom prst="rtTriangle">
            <a:avLst/>
          </a:prstGeom>
          <a:solidFill>
            <a:srgbClr val="EE2E23"/>
          </a:solidFill>
          <a:ln>
            <a:noFill/>
          </a:ln>
          <a:effectLst>
            <a:outerShdw blurRad="57150" rotWithShape="0" algn="bl" dir="108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 rot="-5400000">
            <a:off x="8506500" y="4429800"/>
            <a:ext cx="789900" cy="789900"/>
          </a:xfrm>
          <a:prstGeom prst="rtTriangle">
            <a:avLst/>
          </a:prstGeom>
          <a:solidFill>
            <a:srgbClr val="FDB71B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 rot="-5400000">
            <a:off x="8654250" y="4586725"/>
            <a:ext cx="687000" cy="677700"/>
          </a:xfrm>
          <a:prstGeom prst="rtTriangle">
            <a:avLst/>
          </a:prstGeom>
          <a:solidFill>
            <a:srgbClr val="008DCF"/>
          </a:solidFill>
          <a:ln>
            <a:noFill/>
          </a:ln>
          <a:effectLst>
            <a:outerShdw blurRad="57150" rotWithShape="0" algn="bl" dir="108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311700" y="20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11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ACTORS</a:t>
            </a:r>
            <a:r>
              <a:rPr lang="en" sz="2244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USTOMER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</a:t>
            </a:r>
            <a:r>
              <a:rPr lang="en" sz="2022">
                <a:latin typeface="Roboto"/>
                <a:ea typeface="Roboto"/>
                <a:cs typeface="Roboto"/>
                <a:sym typeface="Roboto"/>
              </a:rPr>
              <a:t>XPERIENCE</a:t>
            </a:r>
            <a:endParaRPr sz="202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457200" y="9144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ASUAL </a:t>
            </a:r>
            <a:r>
              <a:rPr lang="en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EARNING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